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26"/>
  </p:notesMasterIdLst>
  <p:handoutMasterIdLst>
    <p:handoutMasterId r:id="rId227"/>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693" r:id="rId43"/>
    <p:sldId id="668" r:id="rId44"/>
    <p:sldId id="756" r:id="rId45"/>
    <p:sldId id="759" r:id="rId46"/>
    <p:sldId id="760" r:id="rId47"/>
    <p:sldId id="764" r:id="rId48"/>
    <p:sldId id="763" r:id="rId49"/>
    <p:sldId id="765" r:id="rId50"/>
    <p:sldId id="761" r:id="rId51"/>
    <p:sldId id="757" r:id="rId52"/>
    <p:sldId id="670" r:id="rId53"/>
    <p:sldId id="689" r:id="rId54"/>
    <p:sldId id="750" r:id="rId55"/>
    <p:sldId id="695" r:id="rId56"/>
    <p:sldId id="696" r:id="rId57"/>
    <p:sldId id="663" r:id="rId58"/>
    <p:sldId id="697" r:id="rId59"/>
    <p:sldId id="751" r:id="rId60"/>
    <p:sldId id="770" r:id="rId61"/>
    <p:sldId id="698" r:id="rId62"/>
    <p:sldId id="702" r:id="rId63"/>
    <p:sldId id="769" r:id="rId64"/>
    <p:sldId id="842" r:id="rId65"/>
    <p:sldId id="844" r:id="rId66"/>
    <p:sldId id="778" r:id="rId67"/>
    <p:sldId id="955" r:id="rId68"/>
    <p:sldId id="711" r:id="rId69"/>
    <p:sldId id="780" r:id="rId70"/>
    <p:sldId id="843" r:id="rId71"/>
    <p:sldId id="747" r:id="rId72"/>
    <p:sldId id="781" r:id="rId73"/>
    <p:sldId id="879" r:id="rId74"/>
    <p:sldId id="888" r:id="rId75"/>
    <p:sldId id="900" r:id="rId76"/>
    <p:sldId id="712" r:id="rId77"/>
    <p:sldId id="782" r:id="rId78"/>
    <p:sldId id="783" r:id="rId79"/>
    <p:sldId id="924" r:id="rId80"/>
    <p:sldId id="925" r:id="rId81"/>
    <p:sldId id="931" r:id="rId82"/>
    <p:sldId id="746" r:id="rId83"/>
    <p:sldId id="975" r:id="rId84"/>
    <p:sldId id="784" r:id="rId85"/>
    <p:sldId id="785" r:id="rId86"/>
    <p:sldId id="786" r:id="rId87"/>
    <p:sldId id="787" r:id="rId88"/>
    <p:sldId id="845" r:id="rId89"/>
    <p:sldId id="901" r:id="rId90"/>
    <p:sldId id="902" r:id="rId91"/>
    <p:sldId id="903" r:id="rId92"/>
    <p:sldId id="904" r:id="rId93"/>
    <p:sldId id="976" r:id="rId94"/>
    <p:sldId id="713" r:id="rId95"/>
    <p:sldId id="754" r:id="rId96"/>
    <p:sldId id="788" r:id="rId97"/>
    <p:sldId id="789" r:id="rId98"/>
    <p:sldId id="791" r:id="rId99"/>
    <p:sldId id="792" r:id="rId100"/>
    <p:sldId id="790" r:id="rId101"/>
    <p:sldId id="890" r:id="rId102"/>
    <p:sldId id="905" r:id="rId103"/>
    <p:sldId id="906" r:id="rId104"/>
    <p:sldId id="907" r:id="rId105"/>
    <p:sldId id="748" r:id="rId106"/>
    <p:sldId id="793" r:id="rId107"/>
    <p:sldId id="794" r:id="rId108"/>
    <p:sldId id="795" r:id="rId109"/>
    <p:sldId id="796" r:id="rId110"/>
    <p:sldId id="797" r:id="rId111"/>
    <p:sldId id="954" r:id="rId112"/>
    <p:sldId id="935" r:id="rId113"/>
    <p:sldId id="771" r:id="rId114"/>
    <p:sldId id="871" r:id="rId115"/>
    <p:sldId id="798" r:id="rId116"/>
    <p:sldId id="872" r:id="rId117"/>
    <p:sldId id="873" r:id="rId118"/>
    <p:sldId id="874" r:id="rId119"/>
    <p:sldId id="974" r:id="rId120"/>
    <p:sldId id="937" r:id="rId121"/>
    <p:sldId id="941" r:id="rId122"/>
    <p:sldId id="942" r:id="rId123"/>
    <p:sldId id="943" r:id="rId124"/>
    <p:sldId id="945" r:id="rId125"/>
    <p:sldId id="944" r:id="rId126"/>
    <p:sldId id="946" r:id="rId127"/>
    <p:sldId id="936" r:id="rId128"/>
    <p:sldId id="960" r:id="rId129"/>
    <p:sldId id="938" r:id="rId130"/>
    <p:sldId id="913" r:id="rId131"/>
    <p:sldId id="914" r:id="rId132"/>
    <p:sldId id="915" r:id="rId133"/>
    <p:sldId id="916" r:id="rId134"/>
    <p:sldId id="917" r:id="rId135"/>
    <p:sldId id="918" r:id="rId136"/>
    <p:sldId id="961" r:id="rId137"/>
    <p:sldId id="883" r:id="rId138"/>
    <p:sldId id="921" r:id="rId139"/>
    <p:sldId id="922" r:id="rId140"/>
    <p:sldId id="923" r:id="rId141"/>
    <p:sldId id="772" r:id="rId142"/>
    <p:sldId id="774" r:id="rId143"/>
    <p:sldId id="813" r:id="rId144"/>
    <p:sldId id="814" r:id="rId145"/>
    <p:sldId id="851" r:id="rId146"/>
    <p:sldId id="852" r:id="rId147"/>
    <p:sldId id="853" r:id="rId148"/>
    <p:sldId id="854" r:id="rId149"/>
    <p:sldId id="855" r:id="rId150"/>
    <p:sldId id="856" r:id="rId151"/>
    <p:sldId id="857" r:id="rId152"/>
    <p:sldId id="858" r:id="rId153"/>
    <p:sldId id="884" r:id="rId154"/>
    <p:sldId id="964" r:id="rId155"/>
    <p:sldId id="811" r:id="rId156"/>
    <p:sldId id="812" r:id="rId157"/>
    <p:sldId id="885" r:id="rId158"/>
    <p:sldId id="805" r:id="rId159"/>
    <p:sldId id="806" r:id="rId160"/>
    <p:sldId id="799" r:id="rId161"/>
    <p:sldId id="800" r:id="rId162"/>
    <p:sldId id="803" r:id="rId163"/>
    <p:sldId id="804" r:id="rId164"/>
    <p:sldId id="838" r:id="rId165"/>
    <p:sldId id="962" r:id="rId166"/>
    <p:sldId id="886" r:id="rId167"/>
    <p:sldId id="947" r:id="rId168"/>
    <p:sldId id="948" r:id="rId169"/>
    <p:sldId id="949" r:id="rId170"/>
    <p:sldId id="829" r:id="rId171"/>
    <p:sldId id="830" r:id="rId172"/>
    <p:sldId id="870" r:id="rId173"/>
    <p:sldId id="801" r:id="rId174"/>
    <p:sldId id="802" r:id="rId175"/>
    <p:sldId id="840" r:id="rId176"/>
    <p:sldId id="841" r:id="rId177"/>
    <p:sldId id="821" r:id="rId178"/>
    <p:sldId id="822" r:id="rId179"/>
    <p:sldId id="959" r:id="rId180"/>
    <p:sldId id="956" r:id="rId181"/>
    <p:sldId id="928" r:id="rId182"/>
    <p:sldId id="929" r:id="rId183"/>
    <p:sldId id="825" r:id="rId184"/>
    <p:sldId id="826" r:id="rId185"/>
    <p:sldId id="957" r:id="rId186"/>
    <p:sldId id="958" r:id="rId187"/>
    <p:sldId id="831" r:id="rId188"/>
    <p:sldId id="866" r:id="rId189"/>
    <p:sldId id="832" r:id="rId190"/>
    <p:sldId id="835" r:id="rId191"/>
    <p:sldId id="859" r:id="rId192"/>
    <p:sldId id="973" r:id="rId193"/>
    <p:sldId id="834" r:id="rId194"/>
    <p:sldId id="860" r:id="rId195"/>
    <p:sldId id="861" r:id="rId196"/>
    <p:sldId id="887" r:id="rId197"/>
    <p:sldId id="950" r:id="rId198"/>
    <p:sldId id="951" r:id="rId199"/>
    <p:sldId id="953" r:id="rId200"/>
    <p:sldId id="952" r:id="rId201"/>
    <p:sldId id="836" r:id="rId202"/>
    <p:sldId id="837" r:id="rId203"/>
    <p:sldId id="839" r:id="rId204"/>
    <p:sldId id="773" r:id="rId205"/>
    <p:sldId id="875" r:id="rId206"/>
    <p:sldId id="966" r:id="rId207"/>
    <p:sldId id="968" r:id="rId208"/>
    <p:sldId id="967" r:id="rId209"/>
    <p:sldId id="969" r:id="rId210"/>
    <p:sldId id="753" r:id="rId211"/>
    <p:sldId id="667" r:id="rId212"/>
    <p:sldId id="758" r:id="rId213"/>
    <p:sldId id="755" r:id="rId214"/>
    <p:sldId id="686" r:id="rId215"/>
    <p:sldId id="687" r:id="rId216"/>
    <p:sldId id="762" r:id="rId217"/>
    <p:sldId id="776" r:id="rId218"/>
    <p:sldId id="777" r:id="rId219"/>
    <p:sldId id="963" r:id="rId220"/>
    <p:sldId id="807" r:id="rId221"/>
    <p:sldId id="808" r:id="rId222"/>
    <p:sldId id="862" r:id="rId223"/>
    <p:sldId id="863" r:id="rId224"/>
    <p:sldId id="775" r:id="rId22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854"/>
    <p:restoredTop sz="91495" autoAdjust="0"/>
  </p:normalViewPr>
  <p:slideViewPr>
    <p:cSldViewPr snapToGrid="0" snapToObjects="1" showGuides="1">
      <p:cViewPr>
        <p:scale>
          <a:sx n="129" d="100"/>
          <a:sy n="129" d="100"/>
        </p:scale>
        <p:origin x="496" y="-288"/>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handoutMaster" Target="handoutMasters/handout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viewProps" Target="viewProp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3/13/22</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3/13/22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6772459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404675649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298157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27103367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25091788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9842245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600081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cdn.sparkfun.com/datasheets/Sensors/GPS/NMEA%20Reference%20Manual1.pdf"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hyperlink" Target="http://en.wikipedia.org/wiki/UAV" TargetMode="External"/><Relationship Id="rId4" Type="http://schemas.openxmlformats.org/officeDocument/2006/relationships/hyperlink" Target="https://cdn.sparkfun.com/datasheets/Sensors/GPS/SiRF_Binary_Protocol.pdf"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17.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jpe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39.xml"/><Relationship Id="rId1" Type="http://schemas.openxmlformats.org/officeDocument/2006/relationships/slideLayout" Target="../slideLayouts/slideLayout3.xml"/><Relationship Id="rId5" Type="http://schemas.openxmlformats.org/officeDocument/2006/relationships/image" Target="../media/image42.tiff"/><Relationship Id="rId4" Type="http://schemas.openxmlformats.org/officeDocument/2006/relationships/hyperlink" Target="https://github.com/adafruit/Adafruit-ST7735-Library" TargetMode="Externa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3.xml"/><Relationship Id="rId1" Type="http://schemas.openxmlformats.org/officeDocument/2006/relationships/slideLayout" Target="../slideLayouts/slideLayout3.xml"/><Relationship Id="rId5" Type="http://schemas.openxmlformats.org/officeDocument/2006/relationships/image" Target="../media/image43.tiff"/><Relationship Id="rId4" Type="http://schemas.openxmlformats.org/officeDocument/2006/relationships/hyperlink" Target="https://maker.pro/arduino/tutorial/how-to-use-a-hall-effect-sensor-with-arduino"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hyperlink" Target="https://e-radionica.com/productdata/SW-18020.pdf"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0.xml"/><Relationship Id="rId1" Type="http://schemas.openxmlformats.org/officeDocument/2006/relationships/slideLayout" Target="../slideLayouts/slideLayout3.xml"/><Relationship Id="rId5" Type="http://schemas.openxmlformats.org/officeDocument/2006/relationships/image" Target="../media/image45.tiff"/><Relationship Id="rId4" Type="http://schemas.openxmlformats.org/officeDocument/2006/relationships/hyperlink" Target="https://www.sparkfun.com/datasheets/LCD/ADM1602K-NSA-FBS-3.3v.pdf" TargetMode="Externa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hyperlink" Target="http://www.freenove.com/tutorial.html" TargetMode="External"/><Relationship Id="rId7" Type="http://schemas.openxmlformats.org/officeDocument/2006/relationships/image" Target="../media/image47.tiff"/><Relationship Id="rId2" Type="http://schemas.openxmlformats.org/officeDocument/2006/relationships/notesSlide" Target="../notesSlides/notesSlide168.xml"/><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1.xml"/><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49.jpe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5.xml"/><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hyperlink" Target="https://cdn-learn.adafruit.com/downloads/pdf/ir-sensor.pdf"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6.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56.tiff"/><Relationship Id="rId2" Type="http://schemas.openxmlformats.org/officeDocument/2006/relationships/notesSlide" Target="../notesSlides/notesSlide181.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5.xml"/><Relationship Id="rId1" Type="http://schemas.openxmlformats.org/officeDocument/2006/relationships/slideLayout" Target="../slideLayouts/slideLayout3.xml"/><Relationship Id="rId5" Type="http://schemas.openxmlformats.org/officeDocument/2006/relationships/image" Target="../media/image58.jpeg"/><Relationship Id="rId4" Type="http://schemas.openxmlformats.org/officeDocument/2006/relationships/image" Target="../media/image57.jpe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6" Type="http://schemas.openxmlformats.org/officeDocument/2006/relationships/image" Target="../media/image59.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99.xml"/><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2.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203.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18.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hyperlink" Target="https://www.cui.com/product/resource/nema17-amt112s.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3.tiff"/></Relationships>
</file>

<file path=ppt/slides/_rels/slide65.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learn.sparkfun.com/tutorials/analog-to-digital-conversion"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hyperlink" Target="https://learn.sparkfun.com/tutorials/pulse-width-modulation" TargetMode="External"/><Relationship Id="rId5" Type="http://schemas.openxmlformats.org/officeDocument/2006/relationships/hyperlink" Target="https://learn.sparkfun.com/tutorials/i2c" TargetMode="External"/><Relationship Id="rId4" Type="http://schemas.openxmlformats.org/officeDocument/2006/relationships/hyperlink" Target="https://learn.sparkfun.com/tutorials/serial-peripheral-interface-spi"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15404201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2349807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6581760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4072313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803707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Tree>
    <p:extLst>
      <p:ext uri="{BB962C8B-B14F-4D97-AF65-F5344CB8AC3E}">
        <p14:creationId xmlns:p14="http://schemas.microsoft.com/office/powerpoint/2010/main" val="2009234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2589535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2228233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10571568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61796" y="1223704"/>
            <a:ext cx="11690718" cy="4790071"/>
          </a:xfrm>
        </p:spPr>
        <p:txBody>
          <a:bodyPr>
            <a:noAutofit/>
          </a:bodyPr>
          <a:lstStyle/>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general information on GPS, see my “Electronics of Radio” Notes.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Accuracy for C/A: 5 meters.  3 meters with WAAS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Four </a:t>
            </a:r>
            <a:r>
              <a:rPr lang="en-US" dirty="0" err="1">
                <a:latin typeface="Calibri" panose="020F0502020204030204" pitchFamily="34" charset="0"/>
                <a:ea typeface="Arial" charset="0"/>
                <a:cs typeface="Calibri" panose="020F0502020204030204" pitchFamily="34" charset="0"/>
              </a:rPr>
              <a:t>sats</a:t>
            </a:r>
            <a:r>
              <a:rPr lang="en-US" dirty="0">
                <a:latin typeface="Calibri" panose="020F0502020204030204" pitchFamily="34" charset="0"/>
                <a:ea typeface="Arial" charset="0"/>
                <a:cs typeface="Calibri" panose="020F0502020204030204" pitchFamily="34" charset="0"/>
              </a:rPr>
              <a:t> for </a:t>
            </a:r>
            <a:r>
              <a:rPr lang="en-US" dirty="0">
                <a:latin typeface="Calibri" panose="020F0502020204030204" pitchFamily="34" charset="0"/>
                <a:cs typeface="Calibri" panose="020F0502020204030204" pitchFamily="34" charset="0"/>
              </a:rPr>
              <a:t>latitude, longitude, elevation, and time. </a:t>
            </a:r>
            <a:endParaRPr lang="en-US" dirty="0">
              <a:latin typeface="Calibri" panose="020F0502020204030204" pitchFamily="34" charset="0"/>
              <a:ea typeface="Arial"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following are datasheets and command sets for some of the more common chipsets. </a:t>
            </a:r>
            <a:r>
              <a:rPr lang="en-US" sz="2000" dirty="0">
                <a:latin typeface="Calibri" panose="020F0502020204030204" pitchFamily="34" charset="0"/>
                <a:ea typeface="Arial" charset="0"/>
                <a:cs typeface="Calibri" panose="020F0502020204030204" pitchFamily="34" charset="0"/>
              </a:rPr>
              <a:t>UBLOX has a chipset</a:t>
            </a:r>
            <a:endParaRPr lang="en-US" sz="2000"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3"/>
              </a:rPr>
              <a:t>SiRF NMEA Reference Manual</a:t>
            </a:r>
            <a:endParaRPr lang="en-US"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4"/>
              </a:rPr>
              <a:t>SiRF Binary Reference Manual</a:t>
            </a:r>
            <a:endParaRPr lang="en-US"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data out of a transmit pin (TX) usually at 9600bps for 1Hz receivers but 57600bps  is also common.</a:t>
            </a:r>
          </a:p>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Channels affect time to first fix (TTFF) when 4 </a:t>
            </a:r>
            <a:r>
              <a:rPr lang="en-US" sz="2000" dirty="0" err="1">
                <a:latin typeface="Calibri" panose="020F0502020204030204" pitchFamily="34" charset="0"/>
                <a:ea typeface="Arial" charset="0"/>
                <a:cs typeface="Calibri" panose="020F0502020204030204" pitchFamily="34" charset="0"/>
              </a:rPr>
              <a:t>sats</a:t>
            </a:r>
            <a:r>
              <a:rPr lang="en-US" sz="2000" dirty="0">
                <a:latin typeface="Calibri" panose="020F0502020204030204" pitchFamily="34" charset="0"/>
                <a:ea typeface="Arial" charset="0"/>
                <a:cs typeface="Calibri" panose="020F0502020204030204" pitchFamily="34" charset="0"/>
              </a:rPr>
              <a:t> are in view.</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NMEA is output data format that most GPS modules use. </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$GPRMC,235316.000,A,4003.9040,N,10512.5792,W,0.09,144.75,141112,,*19</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$GPGGA,235317.000,4003.9039,N,10512.5793,W,1,08,1.6,1577.9,M,-20.7,M,,0000*5F (time[23:53 16.0GMT], long [40.30], </a:t>
            </a:r>
            <a:r>
              <a:rPr lang="en-US" sz="1800" dirty="0" err="1">
                <a:latin typeface="Calibri" panose="020F0502020204030204" pitchFamily="34" charset="0"/>
                <a:cs typeface="Calibri" panose="020F0502020204030204" pitchFamily="34" charset="0"/>
              </a:rPr>
              <a:t>lat</a:t>
            </a:r>
            <a:r>
              <a:rPr lang="en-US" sz="1800" dirty="0">
                <a:latin typeface="Calibri" panose="020F0502020204030204" pitchFamily="34" charset="0"/>
                <a:cs typeface="Calibri" panose="020F0502020204030204" pitchFamily="34" charset="0"/>
              </a:rPr>
              <a:t> [105.12W], </a:t>
            </a:r>
            <a:r>
              <a:rPr lang="en-US" sz="1800" dirty="0" err="1">
                <a:latin typeface="Calibri" panose="020F0502020204030204" pitchFamily="34" charset="0"/>
                <a:cs typeface="Calibri" panose="020F0502020204030204" pitchFamily="34" charset="0"/>
              </a:rPr>
              <a:t>sats</a:t>
            </a:r>
            <a:r>
              <a:rPr lang="en-US" sz="1800" dirty="0">
                <a:latin typeface="Calibri" panose="020F0502020204030204" pitchFamily="34" charset="0"/>
                <a:cs typeface="Calibri" panose="020F0502020204030204" pitchFamily="34" charset="0"/>
              </a:rPr>
              <a:t> [8], alt [1577.9 meters])</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$GPGSA,A,3,22,18,21,06,03,09,24,15,,,,,2.5,1.6,1.9*3E</a:t>
            </a:r>
            <a:endParaRPr lang="en-US" sz="2000"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PPS is an output pin indicating you can synchronize your system clock to the GPS clock.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Cold start requires downloading  new almanac and ephemeris data.</a:t>
            </a:r>
          </a:p>
          <a:p>
            <a:pPr marL="342900" indent="-342900" algn="l">
              <a:spcBef>
                <a:spcPts val="200"/>
              </a:spcBef>
              <a:buFont typeface="Arial" panose="020B0604020202020204" pitchFamily="34" charset="0"/>
              <a:buChar char="•"/>
            </a:pPr>
            <a:r>
              <a:rPr lang="en-US" sz="2000" u="sng" dirty="0">
                <a:latin typeface="Calibri" panose="020F0502020204030204" pitchFamily="34" charset="0"/>
                <a:cs typeface="Calibri" panose="020F0502020204030204" pitchFamily="34" charset="0"/>
                <a:hlinkClick r:id="rId5"/>
              </a:rPr>
              <a:t>UAVs</a:t>
            </a:r>
            <a:r>
              <a:rPr lang="en-US" sz="2000" dirty="0">
                <a:latin typeface="Calibri" panose="020F0502020204030204" pitchFamily="34" charset="0"/>
                <a:cs typeface="Calibri" panose="020F0502020204030204" pitchFamily="34" charset="0"/>
              </a:rPr>
              <a:t> and other fast vehicles may require increased update rates. 5 and even 10Hz .</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1715269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9" y="1605331"/>
            <a:ext cx="7311824" cy="4511049"/>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112</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112</a:t>
            </a:fld>
            <a:endParaRPr lang="en-US"/>
          </a:p>
        </p:txBody>
      </p:sp>
    </p:spTree>
    <p:extLst>
      <p:ext uri="{BB962C8B-B14F-4D97-AF65-F5344CB8AC3E}">
        <p14:creationId xmlns:p14="http://schemas.microsoft.com/office/powerpoint/2010/main" val="26830483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982110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8343752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250283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5687003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401496" y="1601990"/>
            <a:ext cx="11690718" cy="4360985"/>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first connect a Linux machine, from the USB port on the Linux machine, to an FDTI1232 and connect the FDTI-1232 to the GPS sensor.</a:t>
            </a:r>
          </a:p>
          <a:p>
            <a:pPr lvl="1" algn="l"/>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GPS module</a:t>
            </a:r>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FDTI1232</a:t>
            </a:r>
          </a:p>
          <a:p>
            <a:pPr lvl="1" algn="l"/>
            <a:r>
              <a:rPr lang="en-US" dirty="0">
                <a:latin typeface="Calibri" panose="020F0502020204030204" pitchFamily="34" charset="0"/>
                <a:ea typeface="Arial" charset="0"/>
                <a:cs typeface="Calibri" panose="020F0502020204030204" pitchFamily="34" charset="0"/>
              </a:rPr>
              <a:t>	gnd		gnd</a:t>
            </a:r>
          </a:p>
          <a:p>
            <a:pPr lvl="1" algn="l"/>
            <a:r>
              <a:rPr lang="en-US" dirty="0">
                <a:latin typeface="Calibri" panose="020F0502020204030204" pitchFamily="34" charset="0"/>
                <a:ea typeface="Arial" charset="0"/>
                <a:cs typeface="Calibri" panose="020F0502020204030204" pitchFamily="34" charset="0"/>
              </a:rPr>
              <a:t>	vcc		vcc</a:t>
            </a:r>
          </a:p>
          <a:p>
            <a:pPr lvl="1" algn="l"/>
            <a:r>
              <a:rPr lang="en-US" dirty="0">
                <a:latin typeface="Calibri" panose="020F0502020204030204" pitchFamily="34" charset="0"/>
                <a:ea typeface="Arial" charset="0"/>
                <a:cs typeface="Calibri" panose="020F0502020204030204" pitchFamily="34" charset="0"/>
              </a:rPr>
              <a:t>	RX  (configure)      TX</a:t>
            </a:r>
          </a:p>
          <a:p>
            <a:pPr lvl="1" algn="l"/>
            <a:r>
              <a:rPr lang="en-US" dirty="0">
                <a:latin typeface="Calibri" panose="020F0502020204030204" pitchFamily="34" charset="0"/>
                <a:ea typeface="Arial" charset="0"/>
                <a:cs typeface="Calibri" panose="020F0502020204030204" pitchFamily="34" charset="0"/>
              </a:rPr>
              <a:t>	TX         		RX</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pic>
        <p:nvPicPr>
          <p:cNvPr id="6" name="Picture 5" descr="alt text">
            <a:extLst>
              <a:ext uri="{FF2B5EF4-FFF2-40B4-BE49-F238E27FC236}">
                <a16:creationId xmlns:a16="http://schemas.microsoft.com/office/drawing/2014/main" id="{97B66BC2-F5E9-214C-92D0-BB84C3F02C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2327" y="4864581"/>
            <a:ext cx="1007745" cy="1007745"/>
          </a:xfrm>
          <a:prstGeom prst="rect">
            <a:avLst/>
          </a:prstGeom>
          <a:noFill/>
          <a:ln>
            <a:noFill/>
          </a:ln>
        </p:spPr>
      </p:pic>
      <p:pic>
        <p:nvPicPr>
          <p:cNvPr id="7" name="Picture 6" descr="GPS modules to GPS Breakout connections">
            <a:extLst>
              <a:ext uri="{FF2B5EF4-FFF2-40B4-BE49-F238E27FC236}">
                <a16:creationId xmlns:a16="http://schemas.microsoft.com/office/drawing/2014/main" id="{EB9655C0-CC3E-974F-99AE-F40A366A46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356" y="4634597"/>
            <a:ext cx="4080643" cy="1811927"/>
          </a:xfrm>
          <a:prstGeom prst="rect">
            <a:avLst/>
          </a:prstGeom>
          <a:noFill/>
          <a:ln>
            <a:noFill/>
          </a:ln>
        </p:spPr>
      </p:pic>
    </p:spTree>
    <p:extLst>
      <p:ext uri="{BB962C8B-B14F-4D97-AF65-F5344CB8AC3E}">
        <p14:creationId xmlns:p14="http://schemas.microsoft.com/office/powerpoint/2010/main" val="39643942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20332791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dirty="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dirty="0">
                <a:latin typeface="Arial" charset="0"/>
                <a:ea typeface="Arial" charset="0"/>
                <a:cs typeface="Arial" charset="0"/>
              </a:rPr>
              <a:t>First, you’ll have to enable the RP pins RX/TX pins by adding (or editing) a line in /boot/</a:t>
            </a:r>
            <a:r>
              <a:rPr lang="en-US" sz="2000" dirty="0" err="1">
                <a:latin typeface="Arial" charset="0"/>
                <a:ea typeface="Arial" charset="0"/>
                <a:cs typeface="Arial" charset="0"/>
              </a:rPr>
              <a:t>config.txt</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dirty="0">
                <a:latin typeface="Arial" charset="0"/>
                <a:ea typeface="Arial" charset="0"/>
                <a:cs typeface="Arial" charset="0"/>
              </a:rPr>
              <a:t>UARTs are important.  We’ll use this for GPS and HC-12.</a:t>
            </a:r>
          </a:p>
          <a:p>
            <a:pPr marL="342900" indent="-342900" algn="l">
              <a:buFont typeface="Arial" charset="0"/>
              <a:buChar char="•"/>
            </a:pPr>
            <a:endParaRPr lang="en-US" sz="2000" dirty="0">
              <a:latin typeface="Arial" charset="0"/>
              <a:ea typeface="Arial" charset="0"/>
              <a:cs typeface="Arial" charset="0"/>
            </a:endParaRP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Tree>
    <p:extLst>
      <p:ext uri="{BB962C8B-B14F-4D97-AF65-F5344CB8AC3E}">
        <p14:creationId xmlns:p14="http://schemas.microsoft.com/office/powerpoint/2010/main" val="13074780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Tree>
    <p:extLst>
      <p:ext uri="{BB962C8B-B14F-4D97-AF65-F5344CB8AC3E}">
        <p14:creationId xmlns:p14="http://schemas.microsoft.com/office/powerpoint/2010/main" val="8079481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28505806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Tree>
    <p:extLst>
      <p:ext uri="{BB962C8B-B14F-4D97-AF65-F5344CB8AC3E}">
        <p14:creationId xmlns:p14="http://schemas.microsoft.com/office/powerpoint/2010/main" val="237118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192166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140</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141</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143</a:t>
            </a:fld>
            <a:endParaRPr lang="en-US"/>
          </a:p>
        </p:txBody>
      </p:sp>
    </p:spTree>
    <p:extLst>
      <p:ext uri="{BB962C8B-B14F-4D97-AF65-F5344CB8AC3E}">
        <p14:creationId xmlns:p14="http://schemas.microsoft.com/office/powerpoint/2010/main" val="5736999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144</a:t>
            </a:fld>
            <a:endParaRPr lang="en-US"/>
          </a:p>
        </p:txBody>
      </p:sp>
    </p:spTree>
    <p:extLst>
      <p:ext uri="{BB962C8B-B14F-4D97-AF65-F5344CB8AC3E}">
        <p14:creationId xmlns:p14="http://schemas.microsoft.com/office/powerpoint/2010/main" val="36033669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145</a:t>
            </a:fld>
            <a:endParaRPr lang="en-US"/>
          </a:p>
        </p:txBody>
      </p:sp>
    </p:spTree>
    <p:extLst>
      <p:ext uri="{BB962C8B-B14F-4D97-AF65-F5344CB8AC3E}">
        <p14:creationId xmlns:p14="http://schemas.microsoft.com/office/powerpoint/2010/main" val="11831825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Tree>
    <p:extLst>
      <p:ext uri="{BB962C8B-B14F-4D97-AF65-F5344CB8AC3E}">
        <p14:creationId xmlns:p14="http://schemas.microsoft.com/office/powerpoint/2010/main" val="27648068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Tree>
    <p:extLst>
      <p:ext uri="{BB962C8B-B14F-4D97-AF65-F5344CB8AC3E}">
        <p14:creationId xmlns:p14="http://schemas.microsoft.com/office/powerpoint/2010/main" val="38201650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12702948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343354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14950658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047075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9469006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40644049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20096867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Tree>
    <p:extLst>
      <p:ext uri="{BB962C8B-B14F-4D97-AF65-F5344CB8AC3E}">
        <p14:creationId xmlns:p14="http://schemas.microsoft.com/office/powerpoint/2010/main" val="13359151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Tree>
    <p:extLst>
      <p:ext uri="{BB962C8B-B14F-4D97-AF65-F5344CB8AC3E}">
        <p14:creationId xmlns:p14="http://schemas.microsoft.com/office/powerpoint/2010/main" val="3096588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32589865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75" y="230933"/>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47775" y="1452077"/>
            <a:ext cx="7713871" cy="4360985"/>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HC-12 is a half-duplex 20 dBm (100 </a:t>
            </a:r>
            <a:r>
              <a:rPr lang="en-US" sz="2000" dirty="0" err="1">
                <a:latin typeface="Calibri" panose="020F0502020204030204" pitchFamily="34" charset="0"/>
                <a:cs typeface="Calibri" panose="020F0502020204030204" pitchFamily="34" charset="0"/>
              </a:rPr>
              <a:t>mW</a:t>
            </a:r>
            <a:r>
              <a:rPr lang="en-US" sz="2000" dirty="0">
                <a:latin typeface="Calibri" panose="020F0502020204030204" pitchFamily="34" charset="0"/>
                <a:cs typeface="Calibri" panose="020F0502020204030204" pitchFamily="34" charset="0"/>
              </a:rPr>
              <a:t>) transceiver with  -117 dBm (2×10</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W) sensitivity at 5000 bps.   It uses an open spectrum 433-473MHz which covers 100 channels and has a range of about a 1.8 kilometers.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an HC-12 tutorial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It uses the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STM8S003F3</a:t>
            </a:r>
            <a:r>
              <a:rPr lang="en-US" sz="2000" dirty="0">
                <a:latin typeface="Calibri" panose="020F0502020204030204" pitchFamily="34" charset="0"/>
                <a:cs typeface="Calibri" panose="020F0502020204030204" pitchFamily="34" charset="0"/>
              </a:rPr>
              <a:t> microcontroller and the </a:t>
            </a:r>
            <a:r>
              <a:rPr lang="en-US" sz="2000" dirty="0">
                <a:solidFill>
                  <a:srgbClr val="2282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Si4463</a:t>
            </a:r>
            <a:r>
              <a:rPr lang="en-US" sz="2000" dirty="0">
                <a:latin typeface="Calibri" panose="020F0502020204030204" pitchFamily="34" charset="0"/>
                <a:cs typeface="Calibri" panose="020F0502020204030204" pitchFamily="34" charset="0"/>
              </a:rPr>
              <a:t> transceiver.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interface is a standard UART, serial line.</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Power 3.3-5V</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Wire the Arduino as indicated, the capacitor is a 22 µF to 1 mF reservoir capacitor. </a:t>
            </a:r>
          </a:p>
          <a:p>
            <a:pPr algn="l">
              <a:spcBef>
                <a:spcPts val="400"/>
              </a:spcBef>
            </a:pPr>
            <a:endParaRPr lang="en-US" sz="20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4002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3294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pic>
        <p:nvPicPr>
          <p:cNvPr id="8" name="Picture 7" descr="C-12 Wireless Serial Communication Module">
            <a:extLst>
              <a:ext uri="{FF2B5EF4-FFF2-40B4-BE49-F238E27FC236}">
                <a16:creationId xmlns:a16="http://schemas.microsoft.com/office/drawing/2014/main" id="{15B3065C-4A2A-F248-AFA2-15DB0835D1B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5371" y="405846"/>
            <a:ext cx="2864959" cy="2527845"/>
          </a:xfrm>
          <a:prstGeom prst="rect">
            <a:avLst/>
          </a:prstGeom>
          <a:noFill/>
          <a:ln>
            <a:noFill/>
          </a:ln>
        </p:spPr>
      </p:pic>
    </p:spTree>
    <p:extLst>
      <p:ext uri="{BB962C8B-B14F-4D97-AF65-F5344CB8AC3E}">
        <p14:creationId xmlns:p14="http://schemas.microsoft.com/office/powerpoint/2010/main" val="1763952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422401"/>
            <a:ext cx="10905438" cy="456848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Module parameters, like channel selection and baud rate, are changed with the “AT” command.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AT+Cxxx change wireless communication channel, where 001 &lt;= xxx &lt;= 100.  The default is channel 1.  For example, if we send “AT+C006” command to the hc-12, it will return “OK+C006”. </a:t>
            </a:r>
            <a:r>
              <a:rPr lang="en-US" sz="2000" dirty="0">
                <a:latin typeface="Calibri" panose="020F0502020204030204" pitchFamily="34" charset="0"/>
                <a:ea typeface="Arial" charset="0"/>
                <a:cs typeface="Calibri" panose="020F0502020204030204" pitchFamily="34"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HC-12 propagation</a:t>
            </a:r>
          </a:p>
        </p:txBody>
      </p:sp>
      <p:sp>
        <p:nvSpPr>
          <p:cNvPr id="3" name="Content Placeholder 2"/>
          <p:cNvSpPr>
            <a:spLocks noGrp="1"/>
          </p:cNvSpPr>
          <p:nvPr>
            <p:ph idx="1"/>
          </p:nvPr>
        </p:nvSpPr>
        <p:spPr>
          <a:xfrm>
            <a:off x="591029" y="1401301"/>
            <a:ext cx="10905438" cy="4360985"/>
          </a:xfrm>
        </p:spPr>
        <p:txBody>
          <a:bodyPr>
            <a:noAutofit/>
          </a:bodyPr>
          <a:lstStyle/>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Frequency band is from 433.4 MHz to 473.0 MHz</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It has a total of 100 channels with a stepping of 400 </a:t>
            </a:r>
            <a:r>
              <a:rPr lang="en-US" dirty="0" err="1">
                <a:latin typeface="Calibri" panose="020F0502020204030204" pitchFamily="34" charset="0"/>
                <a:cs typeface="Calibri" panose="020F0502020204030204" pitchFamily="34" charset="0"/>
              </a:rPr>
              <a:t>KHz</a:t>
            </a:r>
            <a:r>
              <a:rPr lang="en-US" dirty="0">
                <a:latin typeface="Calibri" panose="020F0502020204030204" pitchFamily="34" charset="0"/>
                <a:cs typeface="Calibri" panose="020F0502020204030204" pitchFamily="34" charset="0"/>
              </a:rPr>
              <a:t> between each channel</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Transmitting power is from -1dBm (0.79mW) to 20dBm (100mW)</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Receiving sensitivity is from -117dBm (0.019pW) to -100dBm (10pW).</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descr="C-12 Wireless Module Receiving Sensitivity">
            <a:extLst>
              <a:ext uri="{FF2B5EF4-FFF2-40B4-BE49-F238E27FC236}">
                <a16:creationId xmlns:a16="http://schemas.microsoft.com/office/drawing/2014/main" id="{DA2260A0-188C-7C45-9837-BAF264952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029" y="3370263"/>
            <a:ext cx="7950199" cy="3181350"/>
          </a:xfrm>
          <a:prstGeom prst="rect">
            <a:avLst/>
          </a:prstGeom>
          <a:noFill/>
          <a:ln>
            <a:noFill/>
          </a:ln>
        </p:spPr>
      </p:pic>
    </p:spTree>
    <p:extLst>
      <p:ext uri="{BB962C8B-B14F-4D97-AF65-F5344CB8AC3E}">
        <p14:creationId xmlns:p14="http://schemas.microsoft.com/office/powerpoint/2010/main" val="20477733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203</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203</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204</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205</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205</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206</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206</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209</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210</a:t>
            </a:fld>
            <a:endParaRPr lang="en-US"/>
          </a:p>
        </p:txBody>
      </p:sp>
    </p:spTree>
    <p:extLst>
      <p:ext uri="{BB962C8B-B14F-4D97-AF65-F5344CB8AC3E}">
        <p14:creationId xmlns:p14="http://schemas.microsoft.com/office/powerpoint/2010/main" val="40074677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211</a:t>
            </a:fld>
            <a:endParaRPr lang="en-US"/>
          </a:p>
        </p:txBody>
      </p:sp>
    </p:spTree>
    <p:extLst>
      <p:ext uri="{BB962C8B-B14F-4D97-AF65-F5344CB8AC3E}">
        <p14:creationId xmlns:p14="http://schemas.microsoft.com/office/powerpoint/2010/main" val="42355462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a:p>
        </p:txBody>
      </p:sp>
    </p:spTree>
    <p:extLst>
      <p:ext uri="{BB962C8B-B14F-4D97-AF65-F5344CB8AC3E}">
        <p14:creationId xmlns:p14="http://schemas.microsoft.com/office/powerpoint/2010/main" val="33038411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spTree>
    <p:extLst>
      <p:ext uri="{BB962C8B-B14F-4D97-AF65-F5344CB8AC3E}">
        <p14:creationId xmlns:p14="http://schemas.microsoft.com/office/powerpoint/2010/main" val="8735769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23319937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22058293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41892742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11503192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3645770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spTree>
    <p:extLst>
      <p:ext uri="{BB962C8B-B14F-4D97-AF65-F5344CB8AC3E}">
        <p14:creationId xmlns:p14="http://schemas.microsoft.com/office/powerpoint/2010/main" val="27617888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Tree>
    <p:extLst>
      <p:ext uri="{BB962C8B-B14F-4D97-AF65-F5344CB8AC3E}">
        <p14:creationId xmlns:p14="http://schemas.microsoft.com/office/powerpoint/2010/main" val="29145354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9035"/>
            <a:ext cx="10811551" cy="868362"/>
          </a:xfrm>
        </p:spPr>
        <p:txBody>
          <a:bodyPr anchor="ctr">
            <a:noAutofit/>
          </a:bodyPr>
          <a:lstStyle/>
          <a:p>
            <a:pPr algn="ctr"/>
            <a:r>
              <a:rPr lang="en-US" sz="4400">
                <a:latin typeface="Arial" charset="0"/>
                <a:ea typeface="Arial" charset="0"/>
                <a:cs typeface="Arial" charset="0"/>
              </a:rPr>
              <a:t>Introduction to Electronics</a:t>
            </a:r>
            <a:endParaRPr lang="en-US" sz="4400" b="1"/>
          </a:p>
        </p:txBody>
      </p:sp>
      <p:sp>
        <p:nvSpPr>
          <p:cNvPr id="3" name="Content Placeholder 2"/>
          <p:cNvSpPr>
            <a:spLocks noGrp="1"/>
          </p:cNvSpPr>
          <p:nvPr>
            <p:ph idx="1"/>
          </p:nvPr>
        </p:nvSpPr>
        <p:spPr>
          <a:xfrm>
            <a:off x="304800" y="1528354"/>
            <a:ext cx="11582400" cy="5011406"/>
          </a:xfrm>
        </p:spPr>
        <p:txBody>
          <a:bodyPr>
            <a:noAutofit/>
          </a:bodyPr>
          <a:lstStyle/>
          <a:p>
            <a:pPr marL="342900" indent="-342900" algn="l">
              <a:spcBef>
                <a:spcPts val="400"/>
              </a:spcBef>
              <a:buFont typeface="Arial" panose="020B0604020202020204" pitchFamily="34" charset="0"/>
              <a:buChar char="•"/>
            </a:pPr>
            <a:r>
              <a:rPr lang="en-US" sz="2000">
                <a:latin typeface="Arial" charset="0"/>
                <a:ea typeface="Arial" charset="0"/>
                <a:cs typeface="Arial" charset="0"/>
              </a:rPr>
              <a:t>Lumped circuits, voltage, current, impedance, circuit diagrams</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Kirchhoff, Thevenin, Norton</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Timers, circuits, feedback, oscillators, amplifiers, filters, digital gates</a:t>
            </a:r>
          </a:p>
          <a:p>
            <a:pPr marL="342900" indent="-342900" algn="l">
              <a:spcBef>
                <a:spcPts val="400"/>
              </a:spcBef>
              <a:buFont typeface="Arial" charset="0"/>
              <a:buChar char="•"/>
            </a:pPr>
            <a:r>
              <a:rPr lang="en-US" sz="2000">
                <a:latin typeface="Arial" charset="0"/>
                <a:ea typeface="Arial" charset="0"/>
                <a:cs typeface="Arial" charset="0"/>
              </a:rPr>
              <a:t>Capacitance, resistance, inductance, wave forms, Kirchhoff and part/circuit modelling</a:t>
            </a:r>
          </a:p>
          <a:p>
            <a:pPr marL="342900" indent="-342900" algn="l">
              <a:spcBef>
                <a:spcPts val="400"/>
              </a:spcBef>
              <a:buFont typeface="Arial" charset="0"/>
              <a:buChar char="•"/>
            </a:pPr>
            <a:r>
              <a:rPr lang="en-US" sz="2000">
                <a:latin typeface="Arial" charset="0"/>
                <a:ea typeface="Arial" charset="0"/>
                <a:cs typeface="Arial" charset="0"/>
              </a:rPr>
              <a:t>Transistors, diodes, IC’s</a:t>
            </a:r>
          </a:p>
          <a:p>
            <a:pPr marL="342900" indent="-342900" algn="l">
              <a:spcBef>
                <a:spcPts val="400"/>
              </a:spcBef>
              <a:buFont typeface="Arial" charset="0"/>
              <a:buChar char="•"/>
            </a:pPr>
            <a:r>
              <a:rPr lang="en-US" sz="2000">
                <a:latin typeface="Arial" charset="0"/>
                <a:ea typeface="Arial" charset="0"/>
                <a:cs typeface="Arial" charset="0"/>
              </a:rPr>
              <a:t>Oscilloscopes, meters, spectrum analyzers, perf boards, discrete circuits</a:t>
            </a:r>
          </a:p>
          <a:p>
            <a:pPr marL="342900" indent="-342900" algn="l">
              <a:spcBef>
                <a:spcPts val="400"/>
              </a:spcBef>
              <a:buFont typeface="Arial" charset="0"/>
              <a:buChar char="•"/>
            </a:pPr>
            <a:r>
              <a:rPr lang="en-US" sz="2000">
                <a:latin typeface="Arial" charset="0"/>
                <a:ea typeface="Arial" charset="0"/>
                <a:cs typeface="Arial" charset="0"/>
              </a:rPr>
              <a:t>Radio: Maxwell and all that</a:t>
            </a:r>
          </a:p>
          <a:p>
            <a:pPr marL="342900" indent="-342900" algn="l">
              <a:spcBef>
                <a:spcPts val="400"/>
              </a:spcBef>
              <a:buFont typeface="Arial" charset="0"/>
              <a:buChar char="•"/>
            </a:pPr>
            <a:r>
              <a:rPr lang="en-US" sz="2000">
                <a:latin typeface="Arial" charset="0"/>
                <a:ea typeface="Arial" charset="0"/>
                <a:cs typeface="Arial" charset="0"/>
              </a:rPr>
              <a:t>Travelling waves, antennas, aperture, SNR</a:t>
            </a:r>
          </a:p>
          <a:p>
            <a:pPr marL="342900" indent="-342900" algn="l">
              <a:spcBef>
                <a:spcPts val="400"/>
              </a:spcBef>
              <a:buFont typeface="Arial" charset="0"/>
              <a:buChar char="•"/>
            </a:pPr>
            <a:r>
              <a:rPr lang="en-US" sz="2000">
                <a:latin typeface="Arial" charset="0"/>
                <a:ea typeface="Arial" charset="0"/>
                <a:cs typeface="Arial" charset="0"/>
              </a:rPr>
              <a:t>Computer architecture</a:t>
            </a:r>
          </a:p>
          <a:p>
            <a:pPr marL="342900" indent="-342900" algn="l">
              <a:spcBef>
                <a:spcPts val="400"/>
              </a:spcBef>
              <a:buFont typeface="Arial" charset="0"/>
              <a:buChar char="•"/>
            </a:pPr>
            <a:r>
              <a:rPr lang="en-US" sz="2000">
                <a:latin typeface="Arial" charset="0"/>
                <a:ea typeface="Arial" charset="0"/>
                <a:cs typeface="Arial" charset="0"/>
              </a:rPr>
              <a:t>Clocked circuits, memory</a:t>
            </a:r>
          </a:p>
          <a:p>
            <a:pPr marL="342900" indent="-342900" algn="l">
              <a:spcBef>
                <a:spcPts val="400"/>
              </a:spcBef>
              <a:buFont typeface="Arial" charset="0"/>
              <a:buChar char="•"/>
            </a:pPr>
            <a:r>
              <a:rPr lang="en-US" sz="2000">
                <a:latin typeface="Arial" charset="0"/>
                <a:ea typeface="Arial" charset="0"/>
                <a:cs typeface="Arial" charset="0"/>
              </a:rPr>
              <a:t>Power and computing</a:t>
            </a:r>
          </a:p>
          <a:p>
            <a:pPr marL="342900" indent="-342900" algn="l">
              <a:spcBef>
                <a:spcPts val="400"/>
              </a:spcBef>
              <a:buFont typeface="Arial" charset="0"/>
              <a:buChar char="•"/>
            </a:pPr>
            <a:r>
              <a:rPr lang="en-US" sz="2000">
                <a:latin typeface="Arial" charset="0"/>
                <a:ea typeface="Arial" charset="0"/>
                <a:cs typeface="Arial" charset="0"/>
              </a:rPr>
              <a:t>IoT architecture and sensors</a:t>
            </a:r>
          </a:p>
          <a:p>
            <a:pPr marL="342900" indent="-342900" algn="l">
              <a:spcBef>
                <a:spcPts val="400"/>
              </a:spcBef>
              <a:buFont typeface="Arial" charset="0"/>
              <a:buChar char="•"/>
            </a:pPr>
            <a:r>
              <a:rPr lang="en-US" sz="2000">
                <a:latin typeface="Arial" charset="0"/>
                <a:ea typeface="Arial" charset="0"/>
                <a:cs typeface="Arial" charset="0"/>
              </a:rPr>
              <a:t>Tools and resources</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583725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See my “Electronics of Radio” Notes for this.</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66644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59973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2272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2198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29951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39797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72625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349785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1509419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240026" y="1933303"/>
            <a:ext cx="7870358" cy="445586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need a way to communicate between digital devices and perhaps the easiest method is via an </a:t>
            </a:r>
            <a:r>
              <a:rPr lang="en-US" sz="2000" i="1" dirty="0">
                <a:latin typeface="Arial" charset="0"/>
                <a:ea typeface="Arial" charset="0"/>
                <a:cs typeface="Arial" charset="0"/>
              </a:rPr>
              <a:t>asynchronous</a:t>
            </a:r>
            <a:r>
              <a:rPr lang="en-US" sz="2000" dirty="0">
                <a:latin typeface="Arial" charset="0"/>
                <a:ea typeface="Arial" charset="0"/>
                <a:cs typeface="Arial" charset="0"/>
              </a:rPr>
              <a:t> serial port. </a:t>
            </a:r>
          </a:p>
          <a:p>
            <a:pPr marL="342900" indent="-342900" algn="l">
              <a:spcBef>
                <a:spcPts val="400"/>
              </a:spcBef>
              <a:buFont typeface="Arial" charset="0"/>
              <a:buChar char="•"/>
            </a:pPr>
            <a:r>
              <a:rPr lang="en-US" sz="2000" dirty="0">
                <a:latin typeface="Arial" charset="0"/>
                <a:ea typeface="Arial" charset="0"/>
                <a:cs typeface="Arial"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Arial" charset="0"/>
                <a:ea typeface="Arial" charset="0"/>
                <a:cs typeface="Arial" charset="0"/>
              </a:rPr>
              <a:t>The signals can be carried on a simple pair of wires.</a:t>
            </a:r>
          </a:p>
          <a:p>
            <a:pPr marL="342900" indent="-342900" algn="l">
              <a:spcBef>
                <a:spcPts val="400"/>
              </a:spcBef>
              <a:buFont typeface="Arial" charset="0"/>
              <a:buChar char="•"/>
            </a:pPr>
            <a:r>
              <a:rPr lang="en-US" sz="2000" dirty="0">
                <a:latin typeface="Arial" charset="0"/>
                <a:ea typeface="Arial" charset="0"/>
                <a:cs typeface="Arial" charset="0"/>
              </a:rPr>
              <a:t>You can interface a UART to a computer using a </a:t>
            </a:r>
            <a:r>
              <a:rPr lang="en-US" sz="2000" dirty="0">
                <a:latin typeface="Arial" panose="020B0604020202020204" pitchFamily="34" charset="0"/>
                <a:ea typeface="Arial" charset="0"/>
                <a:cs typeface="Arial" panose="020B0604020202020204" pitchFamily="34" charset="0"/>
              </a:rPr>
              <a:t>“badge”.  I use an </a:t>
            </a:r>
            <a:r>
              <a:rPr lang="en-US" sz="2000" dirty="0" err="1">
                <a:latin typeface="Arial" panose="020B0604020202020204" pitchFamily="34" charset="0"/>
                <a:cs typeface="Arial" panose="020B0604020202020204" pitchFamily="34" charset="0"/>
              </a:rPr>
              <a:t>Attify</a:t>
            </a:r>
            <a:r>
              <a:rPr lang="en-US" sz="2000" dirty="0">
                <a:latin typeface="Arial" panose="020B0604020202020204" pitchFamily="34" charset="0"/>
                <a:cs typeface="Arial" panose="020B0604020202020204" pitchFamily="34" charset="0"/>
              </a:rPr>
              <a:t> Badge which can interface with UART, JTAG and SPI protocols.  </a:t>
            </a:r>
            <a:r>
              <a:rPr lang="en-US" sz="2000" dirty="0">
                <a:latin typeface="Arial" charset="0"/>
                <a:ea typeface="Arial" charset="0"/>
                <a:cs typeface="Arial" charset="0"/>
              </a:rPr>
              <a:t>Another option is an </a:t>
            </a:r>
            <a:r>
              <a:rPr lang="en-US" sz="2000" dirty="0">
                <a:latin typeface="Arial" panose="020B0604020202020204" pitchFamily="34" charset="0"/>
                <a:cs typeface="Arial" panose="020B0604020202020204" pitchFamily="34" charset="0"/>
              </a:rPr>
              <a:t>FT232RL FTDI USB to TTL Serial Adapter Module for Arduino Mini Port. Well demonstrate this later.</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74280"/>
            <a:ext cx="4042428" cy="407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4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195944" y="1472891"/>
            <a:ext cx="11782695" cy="4319490"/>
          </a:xfrm>
        </p:spPr>
        <p:txBody>
          <a:bodyPr>
            <a:noAutofit/>
          </a:bodyPr>
          <a:lstStyle/>
          <a:p>
            <a:pPr marL="342900" indent="-342900" algn="l">
              <a:buFont typeface="Arial" charset="0"/>
              <a:buChar char="•"/>
            </a:pPr>
            <a:r>
              <a:rPr lang="en-US">
                <a:latin typeface="Arial" charset="0"/>
                <a:ea typeface="Arial" charset="0"/>
                <a:cs typeface="Arial"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a:t>
            </a:r>
          </a:p>
          <a:p>
            <a:pPr marL="800100" lvl="1" indent="-342900" algn="l">
              <a:buFont typeface="Arial" charset="0"/>
              <a:buChar char="•"/>
            </a:pPr>
            <a:r>
              <a:rPr lang="en-US">
                <a:latin typeface="Arial" charset="0"/>
                <a:ea typeface="Arial" charset="0"/>
                <a:cs typeface="Arial" charset="0"/>
              </a:rPr>
              <a:t>Start bit (0), data, transmitted least significant bit (LSB) first, a parity bit and a stop bit (1).</a:t>
            </a:r>
          </a:p>
          <a:p>
            <a:pPr marL="800100" lvl="1" indent="-342900" algn="l">
              <a:buFont typeface="Arial" panose="020B0604020202020204" pitchFamily="34" charset="0"/>
              <a:buChar char="•"/>
            </a:pPr>
            <a:r>
              <a:rPr lang="en-US">
                <a:latin typeface="Arial" panose="020B0604020202020204" pitchFamily="34" charset="0"/>
                <a:cs typeface="Arial" panose="020B0604020202020204" pitchFamily="34" charset="0"/>
              </a:rPr>
              <a:t>The start bit is LOW</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telling  the receiver that data is coming, then data bits are sent, after 9 bits TX goes HIGH marking the end. So 8 bits of data requires 10 bits transmit/received.</a:t>
            </a:r>
          </a:p>
          <a:p>
            <a:pPr marL="800100" lvl="1" indent="-342900" algn="l">
              <a:buFont typeface="Arial" charset="0"/>
              <a:buChar char="•"/>
            </a:pPr>
            <a:r>
              <a:rPr lang="en-US">
                <a:latin typeface="Arial" charset="0"/>
                <a:ea typeface="Arial" charset="0"/>
                <a:cs typeface="Arial" charset="0"/>
              </a:rPr>
              <a:t>The most common version of this protocol is 9600N1: 9600 baud, no parity, 1 stop bit.</a:t>
            </a:r>
          </a:p>
          <a:p>
            <a:pPr lvl="1"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4893469"/>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246904"/>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264693"/>
            <a:ext cx="2400300" cy="503555"/>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74134" y="1315996"/>
            <a:ext cx="11582400" cy="4283474"/>
          </a:xfrm>
        </p:spPr>
        <p:txBody>
          <a:bodyPr>
            <a:noAutofit/>
          </a:bodyPr>
          <a:lstStyle/>
          <a:p>
            <a:pPr marL="342900" indent="-342900" algn="l">
              <a:spcBef>
                <a:spcPts val="200"/>
              </a:spcBef>
              <a:buFont typeface="Arial" charset="0"/>
              <a:buChar char="•"/>
            </a:pPr>
            <a:r>
              <a:rPr lang="en-US" sz="2000">
                <a:latin typeface="Arial" charset="0"/>
                <a:ea typeface="Arial" charset="0"/>
                <a:cs typeface="Arial" charset="0"/>
              </a:rPr>
              <a:t>Serial protocols are faster and more reliable if accompanied with synchronizing clock signals.</a:t>
            </a:r>
          </a:p>
          <a:p>
            <a:pPr marL="342900" indent="-342900" algn="l">
              <a:spcBef>
                <a:spcPts val="200"/>
              </a:spcBef>
              <a:buFont typeface="Arial" charset="0"/>
              <a:buChar char="•"/>
            </a:pPr>
            <a:r>
              <a:rPr lang="en-US" sz="2000">
                <a:latin typeface="Arial" charset="0"/>
                <a:ea typeface="Arial" charset="0"/>
                <a:cs typeface="Arial" charset="0"/>
              </a:rPr>
              <a:t>A collection of signals shared by two or more endpoints is called a bus.  </a:t>
            </a:r>
          </a:p>
          <a:p>
            <a:pPr marL="342900" indent="-342900" algn="l">
              <a:spcBef>
                <a:spcPts val="200"/>
              </a:spcBef>
              <a:buFont typeface="Arial" charset="0"/>
              <a:buChar char="•"/>
            </a:pPr>
            <a:r>
              <a:rPr lang="en-US" sz="2000">
                <a:latin typeface="Arial" charset="0"/>
                <a:ea typeface="Arial" charset="0"/>
                <a:cs typeface="Arial" charset="0"/>
              </a:rPr>
              <a:t>The first example of a bus is the SPI interface. An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a:latin typeface="Arial" charset="0"/>
                <a:ea typeface="Arial" charset="0"/>
                <a:cs typeface="Arial" charset="0"/>
              </a:rPr>
              <a:t>The SPI bus signals are:</a:t>
            </a:r>
          </a:p>
          <a:p>
            <a:pPr marL="800100" lvl="1" indent="-342900" algn="l">
              <a:spcBef>
                <a:spcPts val="200"/>
              </a:spcBef>
              <a:buFont typeface="Arial" charset="0"/>
              <a:buChar char="•"/>
            </a:pPr>
            <a:r>
              <a:rPr lang="en-US" sz="1800">
                <a:latin typeface="Arial" charset="0"/>
                <a:ea typeface="Arial" charset="0"/>
                <a:cs typeface="Arial" charset="0"/>
              </a:rPr>
              <a:t>Master clock (SCLK)</a:t>
            </a:r>
          </a:p>
          <a:p>
            <a:pPr marL="800100" lvl="1" indent="-342900" algn="l">
              <a:spcBef>
                <a:spcPts val="200"/>
              </a:spcBef>
              <a:buFont typeface="Arial" charset="0"/>
              <a:buChar char="•"/>
            </a:pPr>
            <a:r>
              <a:rPr lang="en-US" sz="1800">
                <a:latin typeface="Arial" charset="0"/>
                <a:ea typeface="Arial" charset="0"/>
                <a:cs typeface="Arial" charset="0"/>
              </a:rPr>
              <a:t>Master output to slave input (MOSI)</a:t>
            </a:r>
          </a:p>
          <a:p>
            <a:pPr marL="800100" lvl="1" indent="-342900" algn="l">
              <a:spcBef>
                <a:spcPts val="200"/>
              </a:spcBef>
              <a:buFont typeface="Arial" charset="0"/>
              <a:buChar char="•"/>
            </a:pPr>
            <a:r>
              <a:rPr lang="en-US" sz="1800">
                <a:latin typeface="Arial" charset="0"/>
                <a:ea typeface="Arial" charset="0"/>
                <a:cs typeface="Arial" charset="0"/>
              </a:rPr>
              <a:t>Master input to slave output (MISO)</a:t>
            </a:r>
          </a:p>
          <a:p>
            <a:pPr marL="800100" lvl="1" indent="-342900" algn="l">
              <a:spcBef>
                <a:spcPts val="200"/>
              </a:spcBef>
              <a:buFont typeface="Arial" charset="0"/>
              <a:buChar char="•"/>
            </a:pPr>
            <a:r>
              <a:rPr lang="en-US" sz="1800">
                <a:latin typeface="Arial" charset="0"/>
                <a:ea typeface="Arial" charset="0"/>
                <a:cs typeface="Arial" charset="0"/>
              </a:rPr>
              <a:t>Slave select (SS).  This pin on slave is pulled low to select a device)</a:t>
            </a:r>
          </a:p>
          <a:p>
            <a:pPr marL="342900" indent="-342900" algn="l">
              <a:spcBef>
                <a:spcPts val="200"/>
              </a:spcBef>
              <a:buFont typeface="Arial" charset="0"/>
              <a:buChar char="•"/>
            </a:pPr>
            <a:r>
              <a:rPr lang="en-US" sz="2200">
                <a:latin typeface="Arial" charset="0"/>
                <a:ea typeface="Arial" charset="0"/>
                <a:cs typeface="Arial" charset="0"/>
              </a:rPr>
              <a:t>See </a:t>
            </a:r>
            <a:r>
              <a:rPr lang="en-US" sz="200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a:solidFill>
                  <a:srgbClr val="2282F0"/>
                </a:solidFill>
                <a:latin typeface="Calibri" panose="020F0502020204030204" pitchFamily="34" charset="0"/>
                <a:cs typeface="Calibri" panose="020F0502020204030204" pitchFamily="34" charset="0"/>
              </a:rPr>
              <a:t> </a:t>
            </a:r>
            <a:endParaRPr lang="en-US" sz="220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7513320" y="3816455"/>
            <a:ext cx="4556760" cy="2653031"/>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a:latin typeface="Arial" panose="020B0604020202020204" pitchFamily="34" charset="0"/>
                <a:cs typeface="Arial" panose="020B0604020202020204" pitchFamily="34" charset="0"/>
              </a:rPr>
              <a:t>I</a:t>
            </a:r>
            <a:r>
              <a:rPr lang="en-US" sz="4400" baseline="30000">
                <a:latin typeface="Arial" panose="020B0604020202020204" pitchFamily="34" charset="0"/>
                <a:cs typeface="Arial" panose="020B0604020202020204" pitchFamily="34" charset="0"/>
              </a:rPr>
              <a:t>2</a:t>
            </a:r>
            <a:r>
              <a:rPr lang="en-US" sz="440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The I</a:t>
            </a:r>
            <a:r>
              <a:rPr lang="en-US" sz="2000" baseline="30000" dirty="0">
                <a:latin typeface="Arial" charset="0"/>
                <a:ea typeface="Arial" charset="0"/>
                <a:cs typeface="Arial" charset="0"/>
              </a:rPr>
              <a:t>2</a:t>
            </a:r>
            <a:r>
              <a:rPr lang="en-US" sz="2000" dirty="0">
                <a:latin typeface="Arial" charset="0"/>
                <a:ea typeface="Arial" charset="0"/>
                <a:cs typeface="Arial"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sz="1800" dirty="0">
                <a:latin typeface="Arial" charset="0"/>
                <a:ea typeface="Arial" charset="0"/>
                <a:cs typeface="Arial" charset="0"/>
              </a:rPr>
              <a:t>SCL</a:t>
            </a:r>
          </a:p>
          <a:p>
            <a:pPr marL="800100" lvl="1" indent="-342900" algn="l">
              <a:spcBef>
                <a:spcPts val="200"/>
              </a:spcBef>
              <a:buFont typeface="Arial" charset="0"/>
              <a:buChar char="•"/>
            </a:pPr>
            <a:r>
              <a:rPr lang="en-US" sz="1800" dirty="0">
                <a:latin typeface="Arial" charset="0"/>
                <a:ea typeface="Arial" charset="0"/>
                <a:cs typeface="Arial" charset="0"/>
              </a:rPr>
              <a:t>SDA</a:t>
            </a:r>
          </a:p>
          <a:p>
            <a:pPr marL="800100" lvl="1" indent="-342900" algn="l">
              <a:spcBef>
                <a:spcPts val="200"/>
              </a:spcBef>
              <a:buFont typeface="Arial" charset="0"/>
              <a:buChar char="•"/>
            </a:pPr>
            <a:r>
              <a:rPr lang="en-US" sz="1800" dirty="0">
                <a:latin typeface="Arial" charset="0"/>
                <a:ea typeface="Arial" charset="0"/>
                <a:cs typeface="Arial" charset="0"/>
              </a:rPr>
              <a:t>GND</a:t>
            </a:r>
          </a:p>
          <a:p>
            <a:pPr marL="342900" indent="-342900" algn="l">
              <a:spcBef>
                <a:spcPts val="200"/>
              </a:spcBef>
              <a:buFont typeface="Arial" charset="0"/>
              <a:buChar char="•"/>
            </a:pPr>
            <a:r>
              <a:rPr lang="en-US" sz="2000" dirty="0">
                <a:latin typeface="Arial" charset="0"/>
                <a:ea typeface="Arial" charset="0"/>
                <a:cs typeface="Arial" charset="0"/>
              </a:rPr>
              <a:t>The protocol is:</a:t>
            </a:r>
          </a:p>
          <a:p>
            <a:pPr marL="800100" lvl="1" indent="-342900" algn="l">
              <a:spcBef>
                <a:spcPts val="200"/>
              </a:spcBef>
              <a:buFont typeface="Arial" charset="0"/>
              <a:buChar char="•"/>
            </a:pPr>
            <a:r>
              <a:rPr lang="en-US" sz="1800" dirty="0">
                <a:latin typeface="Arial" charset="0"/>
                <a:ea typeface="Arial" charset="0"/>
                <a:cs typeface="Arial" charset="0"/>
              </a:rPr>
              <a:t>In the normal state SDA, SCL are high</a:t>
            </a:r>
          </a:p>
          <a:p>
            <a:pPr marL="800100" lvl="1" indent="-342900" algn="l">
              <a:spcBef>
                <a:spcPts val="200"/>
              </a:spcBef>
              <a:buFont typeface="Arial" charset="0"/>
              <a:buChar char="•"/>
            </a:pPr>
            <a:r>
              <a:rPr lang="en-US" sz="1800" dirty="0">
                <a:latin typeface="Arial" charset="0"/>
                <a:ea typeface="Arial" charset="0"/>
                <a:cs typeface="Arial" charset="0"/>
              </a:rPr>
              <a:t>To begin, the bus master pulls SCL high and SDA low (transition is start condition).</a:t>
            </a:r>
          </a:p>
          <a:p>
            <a:pPr marL="800100" lvl="1" indent="-342900" algn="l">
              <a:spcBef>
                <a:spcPts val="200"/>
              </a:spcBef>
              <a:buFont typeface="Arial" charset="0"/>
              <a:buChar char="•"/>
            </a:pPr>
            <a:r>
              <a:rPr lang="en-US" sz="1800" dirty="0">
                <a:latin typeface="Arial" charset="0"/>
                <a:ea typeface="Arial" charset="0"/>
                <a:cs typeface="Arial" charset="0"/>
              </a:rPr>
              <a:t>The master then sends the address of device (MSB first) being addressed and the R(1)/W(0) bit</a:t>
            </a:r>
          </a:p>
          <a:p>
            <a:pPr marL="800100" lvl="1" indent="-342900" algn="l">
              <a:spcBef>
                <a:spcPts val="200"/>
              </a:spcBef>
              <a:buFont typeface="Arial" charset="0"/>
              <a:buChar char="•"/>
            </a:pPr>
            <a:r>
              <a:rPr lang="en-US" sz="1800" dirty="0">
                <a:latin typeface="Arial" charset="0"/>
                <a:ea typeface="Arial" charset="0"/>
                <a:cs typeface="Arial" charset="0"/>
              </a:rPr>
              <a:t>The slave pulls SDA low to acknowledge (ACK).</a:t>
            </a:r>
          </a:p>
          <a:p>
            <a:pPr marL="800100" lvl="1" indent="-342900" algn="l">
              <a:spcBef>
                <a:spcPts val="200"/>
              </a:spcBef>
              <a:buFont typeface="Arial" charset="0"/>
              <a:buChar char="•"/>
            </a:pPr>
            <a:r>
              <a:rPr lang="en-US" sz="1800" dirty="0">
                <a:latin typeface="Arial" charset="0"/>
                <a:ea typeface="Arial" charset="0"/>
                <a:cs typeface="Arial" charset="0"/>
              </a:rPr>
              <a:t>The master or slave sends data (MSB, first)</a:t>
            </a:r>
          </a:p>
          <a:p>
            <a:pPr marL="800100" lvl="1" indent="-342900" algn="l">
              <a:spcBef>
                <a:spcPts val="200"/>
              </a:spcBef>
              <a:buFont typeface="Arial" charset="0"/>
              <a:buChar char="•"/>
            </a:pPr>
            <a:r>
              <a:rPr lang="en-US" sz="1800" dirty="0">
                <a:latin typeface="Arial" charset="0"/>
                <a:ea typeface="Arial" charset="0"/>
                <a:cs typeface="Arial" charset="0"/>
              </a:rPr>
              <a:t>The master generated stop condition by pushing SDA high with SCL high  (transition from low to high is stop condition)</a:t>
            </a:r>
          </a:p>
          <a:p>
            <a:pPr marL="800100" lvl="1" indent="-342900" algn="l">
              <a:buFont typeface="Arial" charset="0"/>
              <a:buChar char="•"/>
            </a:pPr>
            <a:endParaRPr lang="en-US" dirty="0">
              <a:latin typeface="Arial" charset="0"/>
              <a:ea typeface="Arial" charset="0"/>
              <a:cs typeface="Arial"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4853144" y="4617183"/>
            <a:ext cx="6448111" cy="1739168"/>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Tree>
    <p:extLst>
      <p:ext uri="{BB962C8B-B14F-4D97-AF65-F5344CB8AC3E}">
        <p14:creationId xmlns:p14="http://schemas.microsoft.com/office/powerpoint/2010/main" val="2538533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465406" y="2097985"/>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Tree>
    <p:extLst>
      <p:ext uri="{BB962C8B-B14F-4D97-AF65-F5344CB8AC3E}">
        <p14:creationId xmlns:p14="http://schemas.microsoft.com/office/powerpoint/2010/main" val="4042866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1891132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Tree>
    <p:extLst>
      <p:ext uri="{BB962C8B-B14F-4D97-AF65-F5344CB8AC3E}">
        <p14:creationId xmlns:p14="http://schemas.microsoft.com/office/powerpoint/2010/main" val="140401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spTree>
    <p:extLst>
      <p:ext uri="{BB962C8B-B14F-4D97-AF65-F5344CB8AC3E}">
        <p14:creationId xmlns:p14="http://schemas.microsoft.com/office/powerpoint/2010/main" val="2249891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Tree>
    <p:extLst>
      <p:ext uri="{BB962C8B-B14F-4D97-AF65-F5344CB8AC3E}">
        <p14:creationId xmlns:p14="http://schemas.microsoft.com/office/powerpoint/2010/main" val="1524608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70</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Tree>
    <p:extLst>
      <p:ext uri="{BB962C8B-B14F-4D97-AF65-F5344CB8AC3E}">
        <p14:creationId xmlns:p14="http://schemas.microsoft.com/office/powerpoint/2010/main" val="2461543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Tree>
    <p:extLst>
      <p:ext uri="{BB962C8B-B14F-4D97-AF65-F5344CB8AC3E}">
        <p14:creationId xmlns:p14="http://schemas.microsoft.com/office/powerpoint/2010/main" val="256703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DHT11 &amp; DHT22 Temperature Sensors</a:t>
            </a:r>
          </a:p>
        </p:txBody>
      </p:sp>
      <p:sp>
        <p:nvSpPr>
          <p:cNvPr id="3" name="Content Placeholder 2"/>
          <p:cNvSpPr>
            <a:spLocks noGrp="1"/>
          </p:cNvSpPr>
          <p:nvPr>
            <p:ph idx="1"/>
          </p:nvPr>
        </p:nvSpPr>
        <p:spPr>
          <a:xfrm>
            <a:off x="424215" y="1976805"/>
            <a:ext cx="11234385" cy="3976733"/>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The DHT22 temperature measuring range is from -40 to +125 degrees Celsius +-0.5 degree.  Humidity: from 0 to 100% with 2-5%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DHT11 temperature range is 0 to 50 degrees Celsius with +-2 degrees. Humidity: from 20 to 80% with 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Operating voltage of both sensors is from 3 to 5 volts.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Humidity sensor has two electrodes with moisture holding substrate between them. Conductivity of the substrate changes and the resistance between these electrodes changes. This change in resistance is measured.</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Temperature sensor is NTC (negative temperature coefficient) thermistor made by sintering of semiconductive materials such as ceramics or polymers in order to provide large changes in the resistance with just small changes in temperature. </a:t>
            </a:r>
          </a:p>
          <a:p>
            <a:pPr lvl="1" algn="l"/>
            <a:endParaRPr lang="en-US" dirty="0">
              <a:latin typeface="Calibri" panose="020F0502020204030204" pitchFamily="34" charset="0"/>
              <a:ea typeface="Arial"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Tree>
    <p:extLst>
      <p:ext uri="{BB962C8B-B14F-4D97-AF65-F5344CB8AC3E}">
        <p14:creationId xmlns:p14="http://schemas.microsoft.com/office/powerpoint/2010/main" val="21772989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10655728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34702014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Tree>
    <p:extLst>
      <p:ext uri="{BB962C8B-B14F-4D97-AF65-F5344CB8AC3E}">
        <p14:creationId xmlns:p14="http://schemas.microsoft.com/office/powerpoint/2010/main" val="1377045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37310201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Tree>
    <p:extLst>
      <p:ext uri="{BB962C8B-B14F-4D97-AF65-F5344CB8AC3E}">
        <p14:creationId xmlns:p14="http://schemas.microsoft.com/office/powerpoint/2010/main" val="20354208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Tree>
    <p:extLst>
      <p:ext uri="{BB962C8B-B14F-4D97-AF65-F5344CB8AC3E}">
        <p14:creationId xmlns:p14="http://schemas.microsoft.com/office/powerpoint/2010/main" val="9419082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Tree>
    <p:extLst>
      <p:ext uri="{BB962C8B-B14F-4D97-AF65-F5344CB8AC3E}">
        <p14:creationId xmlns:p14="http://schemas.microsoft.com/office/powerpoint/2010/main" val="1310176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496931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Accelerometer Sensors</a:t>
            </a:r>
          </a:p>
        </p:txBody>
      </p:sp>
      <p:sp>
        <p:nvSpPr>
          <p:cNvPr id="3" name="Content Placeholder 2"/>
          <p:cNvSpPr>
            <a:spLocks noGrp="1"/>
          </p:cNvSpPr>
          <p:nvPr>
            <p:ph idx="1"/>
          </p:nvPr>
        </p:nvSpPr>
        <p:spPr>
          <a:xfrm>
            <a:off x="478807" y="1161796"/>
            <a:ext cx="11234385" cy="4940830"/>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can measure acceleration on one, two, or three axes. 3-axis units are becoming more common as the cost of development for them decreases.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MEMS accelerometers contain capacitive plates internally. Some of these are fixed, while others are attached to minuscule springs that move internally as acceleration forces act upon the sensor. As these plates move in relation to each other, the capacitance between them changes. From these changes in capacitance, the acceleration can be determined.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accelerometers will have a selectable range of forces they can measure. These ranges can vary from ±1g up to ±250g.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will communicate over an analog, digital, or pulse-width modulated connection interface.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analog interface shows accelerations through varying voltage levels. An </a:t>
            </a:r>
            <a:r>
              <a:rPr lang="en-US" sz="1800" u="sng" dirty="0">
                <a:latin typeface="Calibri" panose="020F0502020204030204" pitchFamily="34" charset="0"/>
                <a:cs typeface="Calibri" panose="020F0502020204030204" pitchFamily="34" charset="0"/>
                <a:hlinkClick r:id="rId3"/>
              </a:rPr>
              <a:t>ADC</a:t>
            </a:r>
            <a:r>
              <a:rPr lang="en-US" sz="1800" dirty="0">
                <a:latin typeface="Calibri" panose="020F0502020204030204" pitchFamily="34" charset="0"/>
                <a:cs typeface="Calibri" panose="020F0502020204030204" pitchFamily="34" charset="0"/>
              </a:rPr>
              <a:t> on a microcontroller can then be used to read this value. These are generally less expensive than digital accelerometers.</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with a digital interface can either communicate over </a:t>
            </a:r>
            <a:r>
              <a:rPr lang="en-US" sz="1800" u="sng" dirty="0">
                <a:latin typeface="Calibri" panose="020F0502020204030204" pitchFamily="34" charset="0"/>
                <a:cs typeface="Calibri" panose="020F0502020204030204" pitchFamily="34" charset="0"/>
                <a:hlinkClick r:id="rId4"/>
              </a:rPr>
              <a:t>SPI</a:t>
            </a:r>
            <a:r>
              <a:rPr lang="en-US" sz="1800" dirty="0">
                <a:latin typeface="Calibri" panose="020F0502020204030204" pitchFamily="34" charset="0"/>
                <a:cs typeface="Calibri" panose="020F0502020204030204" pitchFamily="34" charset="0"/>
              </a:rPr>
              <a:t> or </a:t>
            </a:r>
            <a:r>
              <a:rPr lang="en-US" sz="1800" u="sng" dirty="0">
                <a:latin typeface="Calibri" panose="020F0502020204030204" pitchFamily="34" charset="0"/>
                <a:cs typeface="Calibri" panose="020F0502020204030204" pitchFamily="34" charset="0"/>
                <a:hlinkClick r:id="rId5"/>
              </a:rPr>
              <a:t>I</a:t>
            </a:r>
            <a:r>
              <a:rPr lang="en-US" sz="1800" u="sng" baseline="30000" dirty="0">
                <a:latin typeface="Calibri" panose="020F0502020204030204" pitchFamily="34" charset="0"/>
                <a:cs typeface="Calibri" panose="020F0502020204030204" pitchFamily="34" charset="0"/>
                <a:hlinkClick r:id="rId5"/>
              </a:rPr>
              <a:t>2</a:t>
            </a:r>
            <a:r>
              <a:rPr lang="en-US" sz="1800" u="sng" dirty="0">
                <a:latin typeface="Calibri" panose="020F0502020204030204" pitchFamily="34" charset="0"/>
                <a:cs typeface="Calibri" panose="020F0502020204030204" pitchFamily="34" charset="0"/>
                <a:hlinkClick r:id="rId5"/>
              </a:rPr>
              <a:t>C</a:t>
            </a:r>
            <a:r>
              <a:rPr lang="en-US" sz="1800" u="sng"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communication protocols. </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that output data over pulse-width modulation (</a:t>
            </a:r>
            <a:r>
              <a:rPr lang="en-US" sz="1800" u="sng" dirty="0">
                <a:latin typeface="Calibri" panose="020F0502020204030204" pitchFamily="34" charset="0"/>
                <a:cs typeface="Calibri" panose="020F0502020204030204" pitchFamily="34" charset="0"/>
                <a:hlinkClick r:id="rId6"/>
              </a:rPr>
              <a:t>PWM</a:t>
            </a:r>
            <a:r>
              <a:rPr lang="en-US" sz="1800" dirty="0">
                <a:latin typeface="Calibri" panose="020F0502020204030204" pitchFamily="34" charset="0"/>
                <a:cs typeface="Calibri" panose="020F0502020204030204" pitchFamily="34" charset="0"/>
              </a:rPr>
              <a:t>) output square waves with a known period, but a duty cycle that varies with changes in acceleration.</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3387132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25739047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2060018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463874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7457220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426801702"/>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11977</TotalTime>
  <Words>31770</Words>
  <Application>Microsoft Macintosh PowerPoint</Application>
  <PresentationFormat>Widescreen</PresentationFormat>
  <Paragraphs>4629</Paragraphs>
  <Slides>223</Slides>
  <Notes>222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223</vt:i4>
      </vt:variant>
    </vt:vector>
  </HeadingPairs>
  <TitlesOfParts>
    <vt:vector size="235"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IoT Sensors and Arduino</vt:lpstr>
      <vt:lpstr>Arduino</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DHT11 &amp; DHT22 Temperature Sensors</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Accelerometer Sensors</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Lab: Read/write an EEPROM</vt:lpstr>
      <vt:lpstr>Arduino code for EEprom</vt:lpstr>
      <vt:lpstr>Arduino code for EEprom</vt:lpstr>
      <vt:lpstr>Arduino code for EEprom</vt:lpstr>
      <vt:lpstr>Arduino code for EEprom</vt:lpstr>
      <vt:lpstr>Arduino code for EEprom</vt:lpstr>
      <vt:lpstr>EEprom Raspberry pi</vt:lpstr>
      <vt:lpstr>GPS</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HC-12 propagation</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lpstr>Introduction to Electronics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1799</cp:revision>
  <cp:lastPrinted>2020-04-22T22:26:19Z</cp:lastPrinted>
  <dcterms:created xsi:type="dcterms:W3CDTF">2017-02-22T19:21:19Z</dcterms:created>
  <dcterms:modified xsi:type="dcterms:W3CDTF">2022-03-13T19:24:29Z</dcterms:modified>
  <cp:category/>
</cp:coreProperties>
</file>